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7" r:id="rId2"/>
    <p:sldId id="258" r:id="rId3"/>
    <p:sldId id="263" r:id="rId4"/>
    <p:sldId id="269" r:id="rId5"/>
    <p:sldId id="271" r:id="rId6"/>
    <p:sldId id="276" r:id="rId7"/>
    <p:sldId id="272" r:id="rId8"/>
    <p:sldId id="265" r:id="rId9"/>
    <p:sldId id="266" r:id="rId10"/>
    <p:sldId id="267" r:id="rId11"/>
    <p:sldId id="275" r:id="rId12"/>
    <p:sldId id="27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6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78" y="618"/>
      </p:cViewPr>
      <p:guideLst>
        <p:guide orient="horz" pos="2153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2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1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3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00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2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3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8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5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4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2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5146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1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3000717" y="1873735"/>
            <a:ext cx="5793653" cy="3398411"/>
            <a:chOff x="3000717" y="1873735"/>
            <a:chExt cx="5793653" cy="3398411"/>
          </a:xfrm>
        </p:grpSpPr>
        <p:cxnSp>
          <p:nvCxnSpPr>
            <p:cNvPr id="62" name="직선 연결선 61"/>
            <p:cNvCxnSpPr/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자유형 39"/>
            <p:cNvSpPr/>
            <p:nvPr/>
          </p:nvSpPr>
          <p:spPr>
            <a:xfrm>
              <a:off x="3641979" y="2072152"/>
              <a:ext cx="4920996" cy="2795122"/>
            </a:xfrm>
            <a:custGeom>
              <a:avLst/>
              <a:gdLst>
                <a:gd name="connsiteX0" fmla="*/ 167687 w 4920996"/>
                <a:gd name="connsiteY0" fmla="*/ 0 h 2795122"/>
                <a:gd name="connsiteX1" fmla="*/ 1447680 w 4920996"/>
                <a:gd name="connsiteY1" fmla="*/ 0 h 2795122"/>
                <a:gd name="connsiteX2" fmla="*/ 1566253 w 4920996"/>
                <a:gd name="connsiteY2" fmla="*/ 49114 h 2795122"/>
                <a:gd name="connsiteX3" fmla="*/ 1569410 w 4920996"/>
                <a:gd name="connsiteY3" fmla="*/ 53798 h 2795122"/>
                <a:gd name="connsiteX4" fmla="*/ 1582763 w 4920996"/>
                <a:gd name="connsiteY4" fmla="*/ 62664 h 2795122"/>
                <a:gd name="connsiteX5" fmla="*/ 1848245 w 4920996"/>
                <a:gd name="connsiteY5" fmla="*/ 328147 h 2795122"/>
                <a:gd name="connsiteX6" fmla="*/ 1851037 w 4920996"/>
                <a:gd name="connsiteY6" fmla="*/ 328147 h 2795122"/>
                <a:gd name="connsiteX7" fmla="*/ 1859298 w 4920996"/>
                <a:gd name="connsiteY7" fmla="*/ 340400 h 2795122"/>
                <a:gd name="connsiteX8" fmla="*/ 1890296 w 4920996"/>
                <a:gd name="connsiteY8" fmla="*/ 361299 h 2795122"/>
                <a:gd name="connsiteX9" fmla="*/ 1902953 w 4920996"/>
                <a:gd name="connsiteY9" fmla="*/ 363854 h 2795122"/>
                <a:gd name="connsiteX10" fmla="*/ 4836047 w 4920996"/>
                <a:gd name="connsiteY10" fmla="*/ 363854 h 2795122"/>
                <a:gd name="connsiteX11" fmla="*/ 4920996 w 4920996"/>
                <a:gd name="connsiteY11" fmla="*/ 448803 h 2795122"/>
                <a:gd name="connsiteX12" fmla="*/ 4920996 w 4920996"/>
                <a:gd name="connsiteY12" fmla="*/ 2710173 h 2795122"/>
                <a:gd name="connsiteX13" fmla="*/ 4836047 w 4920996"/>
                <a:gd name="connsiteY13" fmla="*/ 2795122 h 2795122"/>
                <a:gd name="connsiteX14" fmla="*/ 84949 w 4920996"/>
                <a:gd name="connsiteY14" fmla="*/ 2795122 h 2795122"/>
                <a:gd name="connsiteX15" fmla="*/ 0 w 4920996"/>
                <a:gd name="connsiteY15" fmla="*/ 2710173 h 2795122"/>
                <a:gd name="connsiteX16" fmla="*/ 0 w 4920996"/>
                <a:gd name="connsiteY16" fmla="*/ 2509373 h 2795122"/>
                <a:gd name="connsiteX17" fmla="*/ 0 w 4920996"/>
                <a:gd name="connsiteY17" fmla="*/ 1300287 h 2795122"/>
                <a:gd name="connsiteX18" fmla="*/ 0 w 4920996"/>
                <a:gd name="connsiteY18" fmla="*/ 448803 h 2795122"/>
                <a:gd name="connsiteX19" fmla="*/ 0 w 4920996"/>
                <a:gd name="connsiteY19" fmla="*/ 419322 h 2795122"/>
                <a:gd name="connsiteX20" fmla="*/ 0 w 4920996"/>
                <a:gd name="connsiteY20" fmla="*/ 167687 h 2795122"/>
                <a:gd name="connsiteX21" fmla="*/ 167687 w 4920996"/>
                <a:gd name="connsiteY21" fmla="*/ 0 h 279512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20996" h="2795122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4"/>
                  </a:lnTo>
                  <a:lnTo>
                    <a:pt x="1848245" y="328147"/>
                  </a:lnTo>
                  <a:lnTo>
                    <a:pt x="1851037" y="328147"/>
                  </a:lnTo>
                  <a:lnTo>
                    <a:pt x="1859298" y="340400"/>
                  </a:lnTo>
                  <a:cubicBezTo>
                    <a:pt x="1868122" y="349224"/>
                    <a:pt x="1878629" y="356364"/>
                    <a:pt x="1890296" y="361299"/>
                  </a:cubicBezTo>
                  <a:lnTo>
                    <a:pt x="1902953" y="363854"/>
                  </a:lnTo>
                  <a:lnTo>
                    <a:pt x="4836047" y="363854"/>
                  </a:lnTo>
                  <a:cubicBezTo>
                    <a:pt x="4882963" y="363854"/>
                    <a:pt x="4920996" y="401887"/>
                    <a:pt x="4920996" y="448803"/>
                  </a:cubicBezTo>
                  <a:lnTo>
                    <a:pt x="4920996" y="2710173"/>
                  </a:lnTo>
                  <a:cubicBezTo>
                    <a:pt x="4920996" y="2757089"/>
                    <a:pt x="4882963" y="2795122"/>
                    <a:pt x="4836047" y="2795122"/>
                  </a:cubicBezTo>
                  <a:lnTo>
                    <a:pt x="84949" y="2795122"/>
                  </a:lnTo>
                  <a:cubicBezTo>
                    <a:pt x="38033" y="2795122"/>
                    <a:pt x="0" y="2757089"/>
                    <a:pt x="0" y="2710173"/>
                  </a:cubicBezTo>
                  <a:lnTo>
                    <a:pt x="0" y="2509373"/>
                  </a:lnTo>
                  <a:lnTo>
                    <a:pt x="0" y="1300287"/>
                  </a:lnTo>
                  <a:lnTo>
                    <a:pt x="0" y="448803"/>
                  </a:lnTo>
                  <a:lnTo>
                    <a:pt x="0" y="419322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9050">
              <a:solidFill>
                <a:srgbClr val="5d60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latinLnBrk="0">
                <a:defRPr/>
              </a:pPr>
              <a:r>
                <a:rPr xmlns:mc="http://schemas.openxmlformats.org/markup-compatibility/2006" xmlns:hp="http://schemas.haansoft.com/office/presentation/8.0" lang="ko-KR" altLang="en-US" sz="3200" b="1" i="1" kern="0" mc:Ignorable="hp" hp:hslEmbossed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프로젝트 계획 발표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 rot="0"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000717" y="2144768"/>
              <a:ext cx="4591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55" name="원호 54"/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74002" y="1873735"/>
              <a:ext cx="37088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919129" y="5056702"/>
              <a:ext cx="5738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13.7cm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 rot="16200000">
              <a:off x="6043708" y="2565189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/>
              <p:cNvCxnSpPr/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27"/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3655005" y="2143792"/>
            <a:ext cx="1671139" cy="283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300" b="1" kern="0">
                <a:solidFill>
                  <a:prstClr val="white"/>
                </a:solidFill>
              </a:rPr>
              <a:t>IoT</a:t>
            </a:r>
            <a:r>
              <a:rPr lang="ko-KR" altLang="en-US" sz="1300" b="1" kern="0">
                <a:solidFill>
                  <a:prstClr val="white"/>
                </a:solidFill>
              </a:rPr>
              <a:t>프로그래밍 </a:t>
            </a:r>
            <a:r>
              <a:rPr lang="en-US" altLang="ko-KR" sz="1300" b="1" kern="0">
                <a:solidFill>
                  <a:prstClr val="white"/>
                </a:solidFill>
              </a:rPr>
              <a:t>3</a:t>
            </a:r>
            <a:r>
              <a:rPr lang="ko-KR" altLang="en-US" sz="1300" b="1" kern="0">
                <a:solidFill>
                  <a:prstClr val="white"/>
                </a:solidFill>
              </a:rPr>
              <a:t>팀</a:t>
            </a:r>
            <a:endParaRPr lang="ko-KR" altLang="en-US" sz="1300" b="1" kern="0">
              <a:solidFill>
                <a:prstClr val="white"/>
              </a:solidFill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7637918" y="3900532"/>
            <a:ext cx="787897" cy="77433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500" b="1">
                <a:solidFill>
                  <a:schemeClr val="lt1"/>
                </a:solidFill>
              </a:rPr>
              <a:t>김연서</a:t>
            </a:r>
            <a:endParaRPr lang="ko-KR" altLang="en-US" sz="1500" b="1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500" b="1">
                <a:solidFill>
                  <a:schemeClr val="lt1"/>
                </a:solidFill>
              </a:rPr>
              <a:t>이효빈</a:t>
            </a:r>
            <a:endParaRPr lang="ko-KR" altLang="en-US" sz="1500" b="1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500" b="1">
                <a:solidFill>
                  <a:schemeClr val="lt1"/>
                </a:solidFill>
              </a:rPr>
              <a:t>함수종</a:t>
            </a:r>
            <a:endParaRPr lang="ko-KR" altLang="en-US" sz="15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96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8060">
            <a:off x="976992" y="2011616"/>
            <a:ext cx="3431327" cy="343903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7167" y="776340"/>
            <a:ext cx="9925550" cy="545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1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윷놀이보다 먼</a:t>
            </a:r>
            <a:r>
              <a:rPr xmlns:mc="http://schemas.openxmlformats.org/markup-compatibility/2006" xmlns:hp="http://schemas.haansoft.com/office/presentation/8.0" kumimoji="0" lang="en-US" altLang="ko-KR" sz="3000" b="1" i="1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000" b="1" i="1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부루마블보다는 가까운</a:t>
            </a:r>
            <a:endParaRPr xmlns:mc="http://schemas.openxmlformats.org/markup-compatibility/2006" xmlns:hp="http://schemas.haansoft.com/office/presentation/8.0" kumimoji="0" lang="ko-KR" altLang="en-US" sz="3000" b="1" i="1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5000111" y="2621811"/>
            <a:ext cx="6370483" cy="16149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1.</a:t>
            </a:r>
            <a:r>
              <a:rPr lang="ko-KR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8*8</a:t>
            </a:r>
            <a:r>
              <a:rPr lang="ko-KR" altLang="en-US" sz="2000">
                <a:solidFill>
                  <a:schemeClr val="lt1"/>
                </a:solidFill>
              </a:rPr>
              <a:t> 도트 매트릭스를 이용하여 게임의 진행 상황을 직관적이고 가시성 있게 표현해야 함</a:t>
            </a:r>
            <a:endParaRPr lang="ko-KR" altLang="en-US" sz="20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2.</a:t>
            </a:r>
            <a:r>
              <a:rPr lang="ko-KR" altLang="en-US" sz="2000">
                <a:solidFill>
                  <a:schemeClr val="lt1"/>
                </a:solidFill>
              </a:rPr>
              <a:t> 디바이스를 통하여 구현할 수 있는 윷놀이와</a:t>
            </a:r>
            <a:endParaRPr lang="ko-KR" altLang="en-US" sz="2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lt1"/>
                </a:solidFill>
              </a:rPr>
              <a:t>부루마블이 가진 특수한 룰을 최대한 표현해야 함</a:t>
            </a:r>
            <a:endParaRPr lang="ko-KR" altLang="en-US"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4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"/>
          <p:cNvSpPr txBox="1"/>
          <p:nvPr/>
        </p:nvSpPr>
        <p:spPr>
          <a:xfrm>
            <a:off x="2150452" y="2958941"/>
            <a:ext cx="7891096" cy="9444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3500" b="1" i="1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Part II</a:t>
            </a:r>
            <a:r>
              <a:rPr xmlns:mc="http://schemas.openxmlformats.org/markup-compatibility/2006" xmlns:hp="http://schemas.haansoft.com/office/presentation/8.0" kumimoji="0" lang="en-US" altLang="ko-KR" sz="3500" b="1" i="1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I_ </a:t>
            </a:r>
            <a:r>
              <a:rPr xmlns:mc="http://schemas.openxmlformats.org/markup-compatibility/2006" xmlns:hp="http://schemas.haansoft.com/office/presentation/8.0" kumimoji="0" lang="ko-KR" altLang="en-US" sz="3500" b="1" i="1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차별성</a:t>
            </a:r>
            <a:r>
              <a:rPr xmlns:mc="http://schemas.openxmlformats.org/markup-compatibility/2006" xmlns:hp="http://schemas.haansoft.com/office/presentation/8.0" kumimoji="0" lang="en-US" altLang="ko-KR" sz="3500" b="1" i="1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3500" b="1" i="1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창의성에 대한 제안</a:t>
            </a:r>
            <a:endParaRPr xmlns:mc="http://schemas.openxmlformats.org/markup-compatibility/2006" xmlns:hp="http://schemas.haansoft.com/office/presentation/8.0" kumimoji="0" lang="ko-KR" altLang="en-US" sz="3500" b="0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894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8819" y="2442240"/>
            <a:ext cx="2702019" cy="2835924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3443898" y="1191824"/>
            <a:ext cx="5304204" cy="5493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한컴돋움"/>
              </a:rPr>
              <a:t>제한된 조건을 획기적으로 이용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한컴돋움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4160273" y="2741847"/>
            <a:ext cx="7353712" cy="21139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solidFill>
                  <a:schemeClr val="lt1"/>
                </a:solidFill>
              </a:rPr>
              <a:t>8*8=64</a:t>
            </a:r>
            <a:r>
              <a:rPr lang="ko-KR" altLang="en-US" sz="1900">
                <a:solidFill>
                  <a:schemeClr val="lt1"/>
                </a:solidFill>
              </a:rPr>
              <a:t>칸의 </a:t>
            </a:r>
            <a:r>
              <a:rPr lang="en-US" altLang="ko-KR" sz="1900">
                <a:solidFill>
                  <a:schemeClr val="lt1"/>
                </a:solidFill>
              </a:rPr>
              <a:t>Dot Matrix</a:t>
            </a:r>
            <a:r>
              <a:rPr lang="ko-KR" altLang="en-US" sz="1900">
                <a:solidFill>
                  <a:schemeClr val="lt1"/>
                </a:solidFill>
              </a:rPr>
              <a:t>를 출력 장치로 사용하여 개발해야 함</a:t>
            </a:r>
            <a:endParaRPr lang="ko-KR" altLang="en-US" sz="19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9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chemeClr val="lt1"/>
                </a:solidFill>
              </a:rPr>
              <a:t>=</a:t>
            </a:r>
            <a:r>
              <a:rPr lang="ko-KR" altLang="en-US" sz="1900">
                <a:solidFill>
                  <a:schemeClr val="lt1"/>
                </a:solidFill>
              </a:rPr>
              <a:t> 세밀한 이미지의 표현은 불가능함 </a:t>
            </a:r>
            <a:r>
              <a:rPr lang="en-US" altLang="ko-KR" sz="1900">
                <a:solidFill>
                  <a:schemeClr val="lt1"/>
                </a:solidFill>
              </a:rPr>
              <a:t>(</a:t>
            </a:r>
            <a:r>
              <a:rPr lang="ko-KR" altLang="en-US" sz="1900">
                <a:solidFill>
                  <a:schemeClr val="lt1"/>
                </a:solidFill>
              </a:rPr>
              <a:t>간단하게 표현해야 함</a:t>
            </a:r>
            <a:r>
              <a:rPr lang="en-US" altLang="ko-KR" sz="1900">
                <a:solidFill>
                  <a:schemeClr val="lt1"/>
                </a:solidFill>
              </a:rPr>
              <a:t>)</a:t>
            </a:r>
            <a:endParaRPr lang="en-US" altLang="ko-KR" sz="19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9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900">
                <a:solidFill>
                  <a:schemeClr val="lt1"/>
                </a:solidFill>
              </a:rPr>
              <a:t>→ 직관성을 극대화하고 복잡성은 최소화하여 재미있고 기발한</a:t>
            </a:r>
            <a:endParaRPr lang="ko-KR" altLang="en-US" sz="19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9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900">
                <a:solidFill>
                  <a:schemeClr val="lt1"/>
                </a:solidFill>
              </a:rPr>
              <a:t>    결과물을 개발하는 방법은</a:t>
            </a:r>
            <a:r>
              <a:rPr lang="en-US" altLang="ko-KR" sz="1900">
                <a:solidFill>
                  <a:schemeClr val="lt1"/>
                </a:solidFill>
              </a:rPr>
              <a:t>?</a:t>
            </a:r>
            <a:endParaRPr lang="en-US" altLang="ko-KR" sz="1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6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7167" y="776340"/>
            <a:ext cx="5716115" cy="54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000" b="1" i="1">
                <a:solidFill>
                  <a:prstClr val="white"/>
                </a:solidFill>
              </a:rPr>
              <a:t>목차</a:t>
            </a:r>
            <a:endParaRPr lang="ko-KR" altLang="en-US" sz="3000" b="1" i="1">
              <a:solidFill>
                <a:prstClr val="white"/>
              </a:solidFill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456968" y="1498336"/>
            <a:ext cx="11139405" cy="301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2000" b="1" i="0" u="none" strike="noStrike" mc:Ignorable="hp" hp:hslEmbossed="0">
                <a:solidFill>
                  <a:schemeClr val="lt1"/>
                </a:solidFill>
                <a:cs typeface="한컴돋움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000" b="1" i="0" u="none" strike="noStrike" mc:Ignorable="hp" hp:hslEmbossed="0">
                <a:solidFill>
                  <a:schemeClr val="lt1"/>
                </a:solidFill>
                <a:cs typeface="한컴돋움"/>
              </a:rPr>
              <a:t> </a:t>
            </a:r>
            <a:r>
              <a:rPr xmlns:mc="http://schemas.openxmlformats.org/markup-compatibility/2006" xmlns:hp="http://schemas.haansoft.com/office/presentation/8.0" lang="EN-US" sz="2000" b="1" i="0" u="none" strike="noStrike" mc:Ignorable="hp" hp:hslEmbossed="0">
                <a:solidFill>
                  <a:schemeClr val="lt1"/>
                </a:solidFill>
                <a:cs typeface="한컴돋움"/>
              </a:rPr>
              <a:t>Part I_ </a:t>
            </a:r>
            <a:r>
              <a:rPr xmlns:mc="http://schemas.openxmlformats.org/markup-compatibility/2006" xmlns:hp="http://schemas.haansoft.com/office/presentation/8.0" lang="ko-KR" altLang="en-US" sz="2000" b="1" i="0" u="none" strike="noStrike" mc:Ignorable="hp" hp:hslEmbossed="0">
                <a:solidFill>
                  <a:schemeClr val="lt1"/>
                </a:solidFill>
                <a:cs typeface="한컴돋움"/>
              </a:rPr>
              <a:t>기존 프로젝트에 대한 조사</a:t>
            </a:r>
            <a:endParaRPr xmlns:mc="http://schemas.openxmlformats.org/markup-compatibility/2006" xmlns:hp="http://schemas.haansoft.com/office/presentation/8.0" lang="ko-KR" altLang="en-US" sz="2000" b="1" i="0" u="none" strike="noStrike" mc:Ignorable="hp" hp:hslEmbossed="0">
              <a:solidFill>
                <a:schemeClr val="lt1"/>
              </a:solidFill>
              <a:cs typeface="한컴돋움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 가위바위보 배팅 머신 </a:t>
            </a: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/</a:t>
            </a:r>
            <a:r>
              <a:rPr xmlns:mc="http://schemas.openxmlformats.org/markup-compatibility/2006" xmlns:hp="http://schemas.haansoft.com/office/presentation/8.0" lang="ko-KR" altLang="en-US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https://syki66.github.io/blog/2020/06/15/H-smart4412TKU.html</a:t>
            </a:r>
            <a:endParaRPr xmlns:mc="http://schemas.openxmlformats.org/markup-compatibility/2006" xmlns:hp="http://schemas.haansoft.com/office/presentation/8.0" lang="en-US" altLang="ko-KR" sz="1500" b="1" i="0" u="none" strike="noStrike" mc:Ignorable="hp" hp:hslEmbossed="0">
              <a:solidFill>
                <a:schemeClr val="lt1"/>
              </a:solidFill>
              <a:cs typeface="한컴돋움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Snake Game</a:t>
            </a:r>
            <a:r>
              <a:rPr xmlns:mc="http://schemas.openxmlformats.org/markup-compatibility/2006" xmlns:hp="http://schemas.haansoft.com/office/presentation/8.0" lang="ko-KR" altLang="en-US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/</a:t>
            </a:r>
            <a:r>
              <a:rPr xmlns:mc="http://schemas.openxmlformats.org/markup-compatibility/2006" xmlns:hp="http://schemas.haansoft.com/office/presentation/8.0" lang="ko-KR" altLang="en-US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https://github.com/jinwoo1225/SnakeGameWithSmart4412</a:t>
            </a:r>
            <a:endParaRPr xmlns:mc="http://schemas.openxmlformats.org/markup-compatibility/2006" xmlns:hp="http://schemas.haansoft.com/office/presentation/8.0" lang="en-US" altLang="ko-KR" sz="1500" b="1" i="0" u="none" strike="noStrike" mc:Ignorable="hp" hp:hslEmbossed="0">
              <a:solidFill>
                <a:schemeClr val="lt1"/>
              </a:solidFill>
              <a:cs typeface="한컴돋움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 </a:t>
            </a:r>
            <a:r>
              <a:rPr xmlns:mc="http://schemas.openxmlformats.org/markup-compatibility/2006" xmlns:hp="http://schemas.haansoft.com/office/presentation/8.0" kumimoji="0" lang="EN-US" sz="2000" b="1" i="0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Part II_ 3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팀의 프로젝트 진행 계획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lt1"/>
              </a:solidFill>
              <a:cs typeface="한컴돋움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 블랙잭</a:t>
            </a:r>
            <a:endParaRPr xmlns:mc="http://schemas.openxmlformats.org/markup-compatibility/2006" xmlns:hp="http://schemas.haansoft.com/office/presentation/8.0" lang="ko-KR" altLang="en-US" sz="1500" b="1" i="0" u="none" strike="noStrike" mc:Ignorable="hp" hp:hslEmbossed="0">
              <a:solidFill>
                <a:schemeClr val="lt1"/>
              </a:solidFill>
              <a:cs typeface="한컴돋움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 윷놀이보다 먼</a:t>
            </a:r>
            <a:r>
              <a:rPr xmlns:mc="http://schemas.openxmlformats.org/markup-compatibility/2006" xmlns:hp="http://schemas.haansoft.com/office/presentation/8.0" lang="en-US" altLang="ko-KR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,</a:t>
            </a:r>
            <a:r>
              <a:rPr xmlns:mc="http://schemas.openxmlformats.org/markup-compatibility/2006" xmlns:hp="http://schemas.haansoft.com/office/presentation/8.0" lang="ko-KR" altLang="en-US" sz="1500" b="1" i="0" u="none" strike="noStrike" mc:Ignorable="hp" hp:hslEmbossed="0">
                <a:solidFill>
                  <a:schemeClr val="lt1"/>
                </a:solidFill>
                <a:cs typeface="한컴돋움"/>
              </a:rPr>
              <a:t> 부루마블보다는 가까운</a:t>
            </a:r>
            <a:endParaRPr xmlns:mc="http://schemas.openxmlformats.org/markup-compatibility/2006" xmlns:hp="http://schemas.haansoft.com/office/presentation/8.0" lang="ko-KR" altLang="en-US" sz="1500" b="1" i="0" u="none" strike="noStrike" mc:Ignorable="hp" hp:hslEmbossed="0">
              <a:solidFill>
                <a:schemeClr val="lt1"/>
              </a:solidFill>
              <a:cs typeface="한컴돋움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en-US" altLang="ko-KR" sz="2000" b="1" i="0" u="none" strike="noStrike" mc:Ignorable="hp" hp:hslEmbossed="0">
                <a:solidFill>
                  <a:schemeClr val="lt1"/>
                </a:solidFill>
                <a:cs typeface="한컴돋움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000" b="1" i="0" u="none" strike="noStrike" mc:Ignorable="hp" hp:hslEmbossed="0">
                <a:solidFill>
                  <a:schemeClr val="lt1"/>
                </a:solidFill>
                <a:cs typeface="한컴돋움"/>
              </a:rPr>
              <a:t> </a:t>
            </a:r>
            <a:r>
              <a:rPr xmlns:mc="http://schemas.openxmlformats.org/markup-compatibility/2006" xmlns:hp="http://schemas.haansoft.com/office/presentation/8.0" kumimoji="0" lang="EN-US" sz="2000" b="1" i="0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Part II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I_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차별성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창의성에 대한 제안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lt1"/>
              </a:solidFill>
              <a:cs typeface="한컴돋움"/>
            </a:endParaRPr>
          </a:p>
        </p:txBody>
      </p:sp>
    </p:spTree>
    <p:extLst>
      <p:ext uri="{BB962C8B-B14F-4D97-AF65-F5344CB8AC3E}">
        <p14:creationId xmlns:p14="http://schemas.microsoft.com/office/powerpoint/2010/main" val="193984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"/>
          <p:cNvSpPr txBox="1"/>
          <p:nvPr/>
        </p:nvSpPr>
        <p:spPr>
          <a:xfrm>
            <a:off x="2150452" y="2958941"/>
            <a:ext cx="7891096" cy="94011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3500" b="1" i="1" u="none" strike="noStrike" mc:Ignorable="hp" hp:hslEmbossed="0">
                <a:solidFill>
                  <a:schemeClr val="lt1"/>
                </a:solidFill>
                <a:cs typeface="한컴돋움"/>
              </a:rPr>
              <a:t>Part I_ </a:t>
            </a:r>
            <a:r>
              <a:rPr xmlns:mc="http://schemas.openxmlformats.org/markup-compatibility/2006" xmlns:hp="http://schemas.haansoft.com/office/presentation/8.0" lang="ko-KR" altLang="en-US" sz="3500" b="1" i="1" u="none" strike="noStrike" mc:Ignorable="hp" hp:hslEmbossed="0">
                <a:solidFill>
                  <a:schemeClr val="lt1"/>
                </a:solidFill>
                <a:cs typeface="한컴돋움"/>
              </a:rPr>
              <a:t>기존 프로젝트에 대한 조사</a:t>
            </a:r>
            <a:endParaRPr lang="ko-KR" altLang="en-US" sz="3500" i="1"/>
          </a:p>
        </p:txBody>
      </p:sp>
    </p:spTree>
    <p:extLst>
      <p:ext uri="{BB962C8B-B14F-4D97-AF65-F5344CB8AC3E}">
        <p14:creationId xmlns:p14="http://schemas.microsoft.com/office/powerpoint/2010/main" val="304771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7167" y="776340"/>
            <a:ext cx="5716115" cy="54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000" b="1" i="1">
                <a:solidFill>
                  <a:prstClr val="white"/>
                </a:solidFill>
              </a:rPr>
              <a:t>가위바위보 배팅 머신</a:t>
            </a:r>
            <a:endParaRPr lang="ko-KR" altLang="en-US" sz="3000" b="1" i="1">
              <a:solidFill>
                <a:prstClr val="white"/>
              </a:solidFill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456968" y="1498336"/>
            <a:ext cx="5916018" cy="452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lt1"/>
              </a:solidFill>
              <a:cs typeface="한컴돋움"/>
            </a:endParaRPr>
          </a:p>
        </p:txBody>
      </p:sp>
      <p:sp>
        <p:nvSpPr>
          <p:cNvPr id="36" name=""/>
          <p:cNvSpPr/>
          <p:nvPr/>
        </p:nvSpPr>
        <p:spPr>
          <a:xfrm>
            <a:off x="481890" y="1447872"/>
            <a:ext cx="6988747" cy="45795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2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1. 사용되는 센서 및 장치</a:t>
            </a:r>
            <a:endParaRPr sz="22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22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LED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 : 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배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팅액을 확인하는데 사용 (100원 단위)</a:t>
            </a: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2진수를 활용하고 16진수로 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변환하여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제어할수 있다.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2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진수 1010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1010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→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16진수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0xAA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로 변환하고 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16진수를 이용해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LED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를 제어하게 되면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2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진수의 홀수부분만 불이 켜지게 된다. (1은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LED 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점등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,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0은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LED 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소등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)</a:t>
            </a: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tact switch : 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배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팅 금액 조절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,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가위바위보 플레이 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그리고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기타 조작을 위해 사용</a:t>
            </a: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FND(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segment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)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 : 현재 잔액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조회를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위해 사용</a:t>
            </a: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dot matrix :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‘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가위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’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,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‘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바위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’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,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‘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보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’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를 8*8 매트릭스를 이용해서 표현함</a:t>
            </a: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(dot matrix는 상단에 있는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LED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와 사용법이 동일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.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단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,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dot matrix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에서는 가로의 한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row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를 전부 이용하는 방식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)</a:t>
            </a: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character </a:t>
            </a:r>
            <a:r>
              <a:rPr lang="en-US" altLang="ko-KR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LCD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 : 현재 진행 상태 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출력을 위해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사용</a:t>
            </a:r>
            <a:endParaRPr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이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중 tact switch를 제외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하고는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반드시 모듈을 제어하는 함수 안에 open(), close() 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가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 반드시 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기재되어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야 타겟시스템이 </a:t>
            </a:r>
            <a:r>
              <a:rPr lang="ko-KR" altLang="en-US"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프리징되지 않는다</a:t>
            </a:r>
            <a:r>
              <a:rPr sz="1400" spc="0">
                <a:solidFill>
                  <a:schemeClr val="lt1"/>
                </a:solidFill>
                <a:latin typeface="맑은 고딕"/>
                <a:ea typeface="맑은 고딕"/>
                <a:cs typeface="한컴돋움"/>
              </a:rPr>
              <a:t>.</a:t>
            </a:r>
            <a:endParaRPr lang="ko-KR" altLang="en-US" sz="1400" spc="0">
              <a:solidFill>
                <a:schemeClr val="lt1"/>
              </a:solidFill>
              <a:latin typeface="맑은 고딕"/>
              <a:ea typeface="맑은 고딕"/>
              <a:cs typeface="한컴돋움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195554">
            <a:off x="8126474" y="1320511"/>
            <a:ext cx="3128480" cy="38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7167" y="776340"/>
            <a:ext cx="5716115" cy="54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000" b="1" i="1">
                <a:solidFill>
                  <a:prstClr val="white"/>
                </a:solidFill>
              </a:rPr>
              <a:t>가위바위보 배팅 머신</a:t>
            </a:r>
            <a:endParaRPr lang="ko-KR" altLang="en-US" sz="3000" b="1" i="1">
              <a:solidFill>
                <a:prstClr val="white"/>
              </a:solidFill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456968" y="1498336"/>
            <a:ext cx="5916018" cy="452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lt1"/>
              </a:solidFill>
              <a:cs typeface="한컴돋움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6001" y="2008919"/>
            <a:ext cx="6439998" cy="4293332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481890" y="1447872"/>
            <a:ext cx="9057618" cy="45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한컴돋움"/>
              </a:rPr>
              <a:t>2</a:t>
            </a:r>
            <a:r>
              <a:rPr xmlns:mc="http://schemas.openxmlformats.org/markup-compatibility/2006" xmlns:hp="http://schemas.haansoft.com/office/presentation/8.0" kumimoji="0" sz="2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한컴돋움"/>
              </a:rPr>
              <a:t>. 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한컴돋움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한컴돋움"/>
            </a:endParaRPr>
          </a:p>
        </p:txBody>
      </p:sp>
    </p:spTree>
    <p:extLst>
      <p:ext uri="{BB962C8B-B14F-4D97-AF65-F5344CB8AC3E}">
        <p14:creationId xmlns:p14="http://schemas.microsoft.com/office/powerpoint/2010/main" val="5486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7167" y="776340"/>
            <a:ext cx="5716115" cy="54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000" b="1" i="1">
                <a:solidFill>
                  <a:prstClr val="white"/>
                </a:solidFill>
              </a:rPr>
              <a:t>Snake Game</a:t>
            </a:r>
            <a:endParaRPr lang="en-US" altLang="ko-KR" sz="3000" b="1" i="1">
              <a:solidFill>
                <a:prstClr val="white"/>
              </a:solidFill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456968" y="1498336"/>
            <a:ext cx="5916018" cy="452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lt1"/>
              </a:solidFill>
              <a:cs typeface="한컴돋움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54540" y="2067771"/>
            <a:ext cx="5663712" cy="4247783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481889" y="1447872"/>
            <a:ext cx="5304203" cy="224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kumimoji="0" sz="2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한컴돋움"/>
              </a:rPr>
              <a:t>1. 사용되는 센서 및 장치</a:t>
            </a:r>
            <a:endParaRPr xmlns:mc="http://schemas.openxmlformats.org/markup-compatibility/2006" xmlns:hp="http://schemas.haansoft.com/office/presentation/8.0" kumimoji="0" sz="2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kumimoji="0" sz="2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</a:rPr>
              <a:t>1. LED</a:t>
            </a:r>
            <a:endParaRPr lang="en-US" altLang="ko-KR" sz="1700">
              <a:solidFill>
                <a:schemeClr val="lt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</a:rPr>
              <a:t>2. tack switch</a:t>
            </a:r>
            <a:endParaRPr lang="en-US" altLang="ko-KR" sz="1700">
              <a:solidFill>
                <a:schemeClr val="lt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</a:rPr>
              <a:t>3. dot matrix</a:t>
            </a:r>
            <a:endParaRPr lang="en-US" altLang="ko-KR" sz="1700">
              <a:solidFill>
                <a:schemeClr val="lt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</a:rPr>
              <a:t>4. character LCD</a:t>
            </a:r>
            <a:endParaRPr lang="en-US" altLang="ko-KR" sz="1700">
              <a:solidFill>
                <a:schemeClr val="lt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</a:rPr>
              <a:t>5. FND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한컴돋움"/>
            </a:endParaRPr>
          </a:p>
        </p:txBody>
      </p:sp>
    </p:spTree>
    <p:extLst>
      <p:ext uri="{BB962C8B-B14F-4D97-AF65-F5344CB8AC3E}">
        <p14:creationId xmlns:p14="http://schemas.microsoft.com/office/powerpoint/2010/main" val="147321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7167" y="776340"/>
            <a:ext cx="5716115" cy="54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000" b="1" i="1">
                <a:solidFill>
                  <a:prstClr val="white"/>
                </a:solidFill>
              </a:rPr>
              <a:t>Snake Game</a:t>
            </a:r>
            <a:endParaRPr lang="en-US" altLang="ko-KR" sz="3000" b="1" i="1">
              <a:solidFill>
                <a:prstClr val="white"/>
              </a:solidFill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456968" y="1498336"/>
            <a:ext cx="5916018" cy="452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lt1"/>
              </a:solidFill>
              <a:cs typeface="한컴돋움"/>
            </a:endParaRPr>
          </a:p>
        </p:txBody>
      </p:sp>
      <p:sp>
        <p:nvSpPr>
          <p:cNvPr id="38" name=""/>
          <p:cNvSpPr/>
          <p:nvPr/>
        </p:nvSpPr>
        <p:spPr>
          <a:xfrm>
            <a:off x="430680" y="3537226"/>
            <a:ext cx="8545520" cy="24520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한컴돋움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한컴돋움"/>
              </a:rPr>
              <a:t>플레이 방법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sz="1700">
              <a:solidFill>
                <a:schemeClr val="lt1"/>
              </a:solidFill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  <a:cs typeface="한컴돋움"/>
              </a:rPr>
              <a:t>1.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 두번째 줄 중앙에 위치한 버튼 클릭으로 게임 시작</a:t>
            </a:r>
            <a:r>
              <a:rPr lang="en-US" altLang="ko-KR" sz="1700">
                <a:solidFill>
                  <a:schemeClr val="lt1"/>
                </a:solidFill>
                <a:cs typeface="한컴돋움"/>
              </a:rPr>
              <a:t>.</a:t>
            </a:r>
            <a:endParaRPr lang="en-US" altLang="ko-KR" sz="1700">
              <a:solidFill>
                <a:schemeClr val="lt1"/>
              </a:solidFill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  <a:cs typeface="한컴돋움"/>
              </a:rPr>
              <a:t>2.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 </a:t>
            </a:r>
            <a:r>
              <a:rPr sz="1700">
                <a:solidFill>
                  <a:schemeClr val="lt1"/>
                </a:solidFill>
                <a:cs typeface="한컴돋움"/>
              </a:rPr>
              <a:t>이동하려는 방향키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를 클릭하여</a:t>
            </a:r>
            <a:r>
              <a:rPr sz="1700">
                <a:solidFill>
                  <a:schemeClr val="lt1"/>
                </a:solidFill>
                <a:cs typeface="한컴돋움"/>
              </a:rPr>
              <a:t> Snake 이동 시작</a:t>
            </a:r>
            <a:endParaRPr sz="1700">
              <a:solidFill>
                <a:schemeClr val="lt1"/>
              </a:solidFill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  <a:cs typeface="한컴돋움"/>
              </a:rPr>
              <a:t>3.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 </a:t>
            </a:r>
            <a:r>
              <a:rPr sz="1700">
                <a:solidFill>
                  <a:schemeClr val="lt1"/>
                </a:solidFill>
                <a:cs typeface="한컴돋움"/>
              </a:rPr>
              <a:t>상하좌우는 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중앙</a:t>
            </a:r>
            <a:r>
              <a:rPr sz="1700">
                <a:solidFill>
                  <a:schemeClr val="lt1"/>
                </a:solidFill>
                <a:cs typeface="한컴돋움"/>
              </a:rPr>
              <a:t> 버튼을 기준으로 구성되어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 </a:t>
            </a:r>
            <a:r>
              <a:rPr sz="1700">
                <a:solidFill>
                  <a:schemeClr val="lt1"/>
                </a:solidFill>
                <a:cs typeface="한컴돋움"/>
              </a:rPr>
              <a:t>있음.</a:t>
            </a:r>
            <a:endParaRPr sz="1700">
              <a:solidFill>
                <a:schemeClr val="lt1"/>
              </a:solidFill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  <a:cs typeface="한컴돋움"/>
              </a:rPr>
              <a:t>4.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 </a:t>
            </a:r>
            <a:r>
              <a:rPr sz="1700">
                <a:solidFill>
                  <a:schemeClr val="lt1"/>
                </a:solidFill>
                <a:cs typeface="한컴돋움"/>
              </a:rPr>
              <a:t>자신의 꼬리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를 물거나</a:t>
            </a:r>
            <a:r>
              <a:rPr sz="1700">
                <a:solidFill>
                  <a:schemeClr val="lt1"/>
                </a:solidFill>
                <a:cs typeface="한컴돋움"/>
              </a:rPr>
              <a:t> 벽과 부딪히면 게임 오버</a:t>
            </a:r>
            <a:endParaRPr sz="1700">
              <a:solidFill>
                <a:schemeClr val="lt1"/>
              </a:solidFill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  <a:cs typeface="한컴돋움"/>
              </a:rPr>
              <a:t>5.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 </a:t>
            </a:r>
            <a:r>
              <a:rPr sz="1700">
                <a:solidFill>
                  <a:schemeClr val="lt1"/>
                </a:solidFill>
                <a:cs typeface="한컴돋움"/>
              </a:rPr>
              <a:t>게임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이 끝나</a:t>
            </a:r>
            <a:r>
              <a:rPr sz="1700">
                <a:solidFill>
                  <a:schemeClr val="lt1"/>
                </a:solidFill>
                <a:cs typeface="한컴돋움"/>
              </a:rPr>
              <a:t>면 현재 점수가 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출력</a:t>
            </a:r>
            <a:r>
              <a:rPr sz="1700">
                <a:solidFill>
                  <a:schemeClr val="lt1"/>
                </a:solidFill>
                <a:cs typeface="한컴돋움"/>
              </a:rPr>
              <a:t>되고, 5초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 </a:t>
            </a:r>
            <a:r>
              <a:rPr sz="1700">
                <a:solidFill>
                  <a:schemeClr val="lt1"/>
                </a:solidFill>
                <a:cs typeface="한컴돋움"/>
              </a:rPr>
              <a:t>뒤에 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최상단 우측 버튼 클릭 시 재시작</a:t>
            </a:r>
            <a:endParaRPr lang="ko-KR" altLang="en-US" sz="1700">
              <a:solidFill>
                <a:schemeClr val="lt1"/>
              </a:solidFill>
              <a:cs typeface="한컴돋움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700">
                <a:solidFill>
                  <a:schemeClr val="lt1"/>
                </a:solidFill>
                <a:cs typeface="한컴돋움"/>
              </a:rPr>
              <a:t>6.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 </a:t>
            </a:r>
            <a:r>
              <a:rPr sz="1700">
                <a:solidFill>
                  <a:schemeClr val="lt1"/>
                </a:solidFill>
                <a:cs typeface="한컴돋움"/>
              </a:rPr>
              <a:t>재시작하면 전에 </a:t>
            </a:r>
            <a:r>
              <a:rPr lang="en-US" altLang="ko-KR" sz="1700">
                <a:solidFill>
                  <a:schemeClr val="lt1"/>
                </a:solidFill>
                <a:cs typeface="한컴돋움"/>
              </a:rPr>
              <a:t>LCD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에 기존</a:t>
            </a:r>
            <a:r>
              <a:rPr sz="1700">
                <a:solidFill>
                  <a:schemeClr val="lt1"/>
                </a:solidFill>
                <a:cs typeface="한컴돋움"/>
              </a:rPr>
              <a:t> 최고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 </a:t>
            </a:r>
            <a:r>
              <a:rPr sz="1700">
                <a:solidFill>
                  <a:schemeClr val="lt1"/>
                </a:solidFill>
                <a:cs typeface="한컴돋움"/>
              </a:rPr>
              <a:t>점수 </a:t>
            </a:r>
            <a:r>
              <a:rPr lang="ko-KR" altLang="en-US" sz="1700">
                <a:solidFill>
                  <a:schemeClr val="lt1"/>
                </a:solidFill>
                <a:cs typeface="한컴돋움"/>
              </a:rPr>
              <a:t>출력됨</a:t>
            </a:r>
            <a:endParaRPr lang="ko-KR" altLang="en-US" sz="1700">
              <a:solidFill>
                <a:schemeClr val="lt1"/>
              </a:solidFill>
              <a:cs typeface="한컴돋움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rcRect l="2930" t="4610"/>
          <a:stretch>
            <a:fillRect/>
          </a:stretch>
        </p:blipFill>
        <p:spPr>
          <a:xfrm>
            <a:off x="6096000" y="772241"/>
            <a:ext cx="5148992" cy="3220065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3727" y="2624803"/>
            <a:ext cx="17621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5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"/>
          <p:cNvSpPr txBox="1"/>
          <p:nvPr/>
        </p:nvSpPr>
        <p:spPr>
          <a:xfrm>
            <a:off x="2150452" y="2958941"/>
            <a:ext cx="7891096" cy="9444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3500" b="1" i="1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Part II_ 3</a:t>
            </a:r>
            <a:r>
              <a:rPr xmlns:mc="http://schemas.openxmlformats.org/markup-compatibility/2006" xmlns:hp="http://schemas.haansoft.com/office/presentation/8.0" kumimoji="0" lang="ko-KR" altLang="en-US" sz="3500" b="1" i="1" u="none" strike="noStrike" kern="1200" cap="none" spc="0" normalizeH="0" baseline="0" mc:Ignorable="hp" hp:hslEmbossed="0">
                <a:solidFill>
                  <a:schemeClr val="lt1"/>
                </a:solidFill>
                <a:cs typeface="한컴돋움"/>
              </a:rPr>
              <a:t>팀의 프로젝트 진행 계획</a:t>
            </a:r>
            <a:endParaRPr xmlns:mc="http://schemas.openxmlformats.org/markup-compatibility/2006" xmlns:hp="http://schemas.haansoft.com/office/presentation/8.0" kumimoji="0" lang="ko-KR" altLang="en-US" sz="3500" b="0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8566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17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 rot="0"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/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72402" y="307791"/>
              <a:ext cx="36816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27167" y="776340"/>
            <a:ext cx="1967567" cy="545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1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블랙잭 </a:t>
            </a:r>
            <a:endParaRPr xmlns:mc="http://schemas.openxmlformats.org/markup-compatibility/2006" xmlns:hp="http://schemas.haansoft.com/office/presentation/8.0" kumimoji="0" lang="ko-KR" altLang="en-US" sz="3000" b="1" i="1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rcRect t="28620" b="-840"/>
          <a:stretch>
            <a:fillRect/>
          </a:stretch>
        </p:blipFill>
        <p:spPr>
          <a:xfrm>
            <a:off x="2844186" y="936173"/>
            <a:ext cx="6503628" cy="2636209"/>
          </a:xfrm>
          <a:prstGeom prst="rect">
            <a:avLst/>
          </a:prstGeom>
        </p:spPr>
      </p:pic>
      <p:sp>
        <p:nvSpPr>
          <p:cNvPr id="38" name=""/>
          <p:cNvSpPr txBox="1"/>
          <p:nvPr/>
        </p:nvSpPr>
        <p:spPr>
          <a:xfrm>
            <a:off x="800919" y="5477387"/>
            <a:ext cx="10590162" cy="9058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1.</a:t>
            </a:r>
            <a:r>
              <a:rPr lang="ko-KR" altLang="en-US">
                <a:solidFill>
                  <a:schemeClr val="lt1"/>
                </a:solidFill>
              </a:rPr>
              <a:t> 사용자의 카드와 딜러</a:t>
            </a:r>
            <a:r>
              <a:rPr lang="en-US" altLang="ko-KR">
                <a:solidFill>
                  <a:schemeClr val="lt1"/>
                </a:solidFill>
              </a:rPr>
              <a:t>(</a:t>
            </a:r>
            <a:r>
              <a:rPr lang="ko-KR" altLang="en-US">
                <a:solidFill>
                  <a:schemeClr val="lt1"/>
                </a:solidFill>
              </a:rPr>
              <a:t>컴퓨터</a:t>
            </a:r>
            <a:r>
              <a:rPr lang="en-US" altLang="ko-KR">
                <a:solidFill>
                  <a:schemeClr val="lt1"/>
                </a:solidFill>
              </a:rPr>
              <a:t>)</a:t>
            </a:r>
            <a:r>
              <a:rPr lang="ko-KR" altLang="en-US">
                <a:solidFill>
                  <a:schemeClr val="lt1"/>
                </a:solidFill>
              </a:rPr>
              <a:t>의 카드를 디바이스의 적절한 구성요소에 출력할 수 있는 방법 필요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2.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A(</a:t>
            </a:r>
            <a:r>
              <a:rPr lang="ko-KR" altLang="en-US">
                <a:solidFill>
                  <a:schemeClr val="lt1"/>
                </a:solidFill>
              </a:rPr>
              <a:t>에이스</a:t>
            </a:r>
            <a:r>
              <a:rPr lang="en-US" altLang="ko-KR">
                <a:solidFill>
                  <a:schemeClr val="lt1"/>
                </a:solidFill>
              </a:rPr>
              <a:t>)</a:t>
            </a:r>
            <a:r>
              <a:rPr lang="ko-KR" altLang="en-US">
                <a:solidFill>
                  <a:schemeClr val="lt1"/>
                </a:solidFill>
              </a:rPr>
              <a:t> 카드를 사용자의 필요에 따라 </a:t>
            </a:r>
            <a:r>
              <a:rPr lang="en-US" altLang="ko-KR">
                <a:solidFill>
                  <a:schemeClr val="lt1"/>
                </a:solidFill>
              </a:rPr>
              <a:t>1</a:t>
            </a:r>
            <a:r>
              <a:rPr lang="ko-KR" altLang="en-US">
                <a:solidFill>
                  <a:schemeClr val="lt1"/>
                </a:solidFill>
              </a:rPr>
              <a:t>과 </a:t>
            </a:r>
            <a:r>
              <a:rPr lang="en-US" altLang="ko-KR">
                <a:solidFill>
                  <a:schemeClr val="lt1"/>
                </a:solidFill>
              </a:rPr>
              <a:t>11</a:t>
            </a:r>
            <a:r>
              <a:rPr lang="ko-KR" altLang="en-US">
                <a:solidFill>
                  <a:schemeClr val="lt1"/>
                </a:solidFill>
              </a:rPr>
              <a:t>로 구분하여 취급할 방안에 대하여 강구해야 함</a:t>
            </a:r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4110" y="3869556"/>
            <a:ext cx="1280928" cy="1310660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68837" y="3909090"/>
            <a:ext cx="2854325" cy="1265560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44542" y="3932131"/>
            <a:ext cx="2569979" cy="10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338</ep:Words>
  <ep:PresentationFormat>와이드스크린</ep:PresentationFormat>
  <ep:Paragraphs>70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2022-04-24T15:21:41.000</dcterms:created>
  <dc:creator>조현석</dc:creator>
  <cp:lastModifiedBy>82105</cp:lastModifiedBy>
  <dcterms:modified xsi:type="dcterms:W3CDTF">2023-05-11T02:40:30.975</dcterms:modified>
  <cp:revision>38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